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1" r:id="rId8"/>
    <p:sldId id="262" r:id="rId9"/>
    <p:sldId id="268" r:id="rId10"/>
    <p:sldId id="260" r:id="rId11"/>
    <p:sldId id="269" r:id="rId12"/>
    <p:sldId id="264" r:id="rId13"/>
    <p:sldId id="270" r:id="rId14"/>
    <p:sldId id="271" r:id="rId15"/>
    <p:sldId id="272" r:id="rId16"/>
    <p:sldId id="263" r:id="rId17"/>
    <p:sldId id="273" r:id="rId18"/>
    <p:sldId id="274" r:id="rId19"/>
    <p:sldId id="266" r:id="rId20"/>
  </p:sldIdLst>
  <p:sldSz cx="12192000" cy="6858000"/>
  <p:notesSz cx="7559675" cy="10691813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838080" y="2856240"/>
            <a:ext cx="1051452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8080" y="2856240"/>
            <a:ext cx="1051452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2856240"/>
            <a:ext cx="1051452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hu-H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hu-H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14"/>
          <a:stretch/>
        </p:blipFill>
        <p:spPr>
          <a:xfrm>
            <a:off x="507240" y="633240"/>
            <a:ext cx="1820880" cy="50076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hu-HU" sz="4400" b="0" strike="noStrike" spc="-1">
                <a:latin typeface="Arial"/>
              </a:rPr>
              <a:t>Címszöveg formátumának szerkesztése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3200" b="0" strike="noStrike" spc="-1">
                <a:latin typeface="Arial"/>
              </a:rPr>
              <a:t>Vázlatszöveg formátumának szerkesztése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latin typeface="Arial"/>
              </a:rPr>
              <a:t>Második vázlatszint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400" b="0" strike="noStrike" spc="-1">
                <a:latin typeface="Arial"/>
              </a:rPr>
              <a:t>Harmadik vázlatszint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2000" b="0" strike="noStrike" spc="-1">
                <a:latin typeface="Arial"/>
              </a:rPr>
              <a:t>Negyedik vázlatszint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latin typeface="Arial"/>
              </a:rPr>
              <a:t>Ötödik vázlatszint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latin typeface="Arial"/>
              </a:rPr>
              <a:t>Hatodik vázlatszint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latin typeface="Arial"/>
              </a:rPr>
              <a:t>Hetedik vázlatszint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/>
          <p:nvPr/>
        </p:nvPicPr>
        <p:blipFill>
          <a:blip r:embed="rId14"/>
          <a:stretch/>
        </p:blipFill>
        <p:spPr>
          <a:xfrm>
            <a:off x="507240" y="633240"/>
            <a:ext cx="1820880" cy="5007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hu-HU" sz="1800" b="0" strike="noStrike" spc="-1">
                <a:latin typeface="Arial"/>
              </a:rPr>
              <a:t>Címszöveg formátumának szerkesztése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Vázlatszöveg formátumának szerkesztése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latin typeface="Arial"/>
              </a:rPr>
              <a:t>Második vázlatszint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Harmadik vázlatszint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latin typeface="Arial"/>
              </a:rPr>
              <a:t>Negyedik vázlatszint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Ötödik vázlatszint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Hatodik vázlatszint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Hetedik vázlatszint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Vázlatszöveg formátumának szerkesztése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latin typeface="Arial"/>
              </a:rPr>
              <a:t>Második vázlatszint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Harmadik vázlatszint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latin typeface="Arial"/>
              </a:rPr>
              <a:t>Negyedik vázlatszint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Ötödik vázlatszint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Hatodik vázlatszint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Hetedik vázlatszint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/>
          <p:cNvPicPr/>
          <p:nvPr/>
        </p:nvPicPr>
        <p:blipFill>
          <a:blip r:embed="rId14"/>
          <a:stretch/>
        </p:blipFill>
        <p:spPr>
          <a:xfrm>
            <a:off x="507240" y="633240"/>
            <a:ext cx="1820880" cy="50076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hu-HU" sz="1800" b="0" strike="noStrike" spc="-1">
                <a:latin typeface="Arial"/>
              </a:rPr>
              <a:t>Címszöveg formátumának szerkesztése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Vázlatszöveg formátumának szerkesztése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latin typeface="Arial"/>
              </a:rPr>
              <a:t>Második vázlatszint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Harmadik vázlatszint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latin typeface="Arial"/>
              </a:rPr>
              <a:t>Negyedik vázlatszint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Ötödik vázlatszint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Hatodik vázlatszint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latin typeface="Arial"/>
              </a:rPr>
              <a:t>Hetedik vázlatszint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38080" y="3151080"/>
            <a:ext cx="10514520" cy="55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u-HU" sz="40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Virtuális Petri-csésze</a:t>
            </a:r>
            <a:endParaRPr lang="hu-H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 dirty="0">
                <a:solidFill>
                  <a:schemeClr val="bg1"/>
                </a:solidFill>
                <a:latin typeface="Arial"/>
                <a:ea typeface="Microsoft YaHei"/>
              </a:rPr>
              <a:t>Szakdolgozatom célja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1521926" y="1675503"/>
            <a:ext cx="4751280" cy="2214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Képes sejtek pontos szimulációjára bemeneti paraméterek megadásával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Felhasználói interfésszel rendelkezik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Valós időben, párhuzamos megvalósítás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</a:rPr>
              <a:t>Meglévő megoldásokkal, kísérletekkel biztosítani a pontosságát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>
                <a:solidFill>
                  <a:schemeClr val="bg1"/>
                </a:solidFill>
                <a:latin typeface="Arial"/>
                <a:ea typeface="Microsoft YaHei"/>
              </a:rPr>
              <a:t>Tervek - Specifikáció</a:t>
            </a:r>
            <a:endParaRPr lang="hu-HU" sz="3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875254" y="1599798"/>
            <a:ext cx="4823280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Ágens alapú rendszer implementációja nehéz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Cellular</a:t>
            </a: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Potts</a:t>
            </a: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modell megvalósítása a cél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0E22652A-628F-404B-A9E8-DD68B08B09DC}"/>
              </a:ext>
            </a:extLst>
          </p:cNvPr>
          <p:cNvSpPr/>
          <p:nvPr/>
        </p:nvSpPr>
        <p:spPr>
          <a:xfrm>
            <a:off x="5794963" y="3212640"/>
            <a:ext cx="4823280" cy="2368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A </a:t>
            </a: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Cellular</a:t>
            </a: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Potts</a:t>
            </a: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modell lépései jól dokumentáltak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</a:rPr>
              <a:t>Hálórendszer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</a:rPr>
              <a:t>Monte Carlo lépés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</a:rPr>
              <a:t>Módosítók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</a:rPr>
              <a:t>Hasonlít a Sz</a:t>
            </a:r>
            <a:r>
              <a:rPr lang="hu-HU" spc="-1" dirty="0">
                <a:solidFill>
                  <a:schemeClr val="bg1"/>
                </a:solidFill>
                <a:latin typeface="Arial"/>
              </a:rPr>
              <a:t>imulált lehűlés technikára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86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 dirty="0">
                <a:solidFill>
                  <a:schemeClr val="bg1"/>
                </a:solidFill>
                <a:latin typeface="Arial"/>
                <a:ea typeface="Microsoft YaHei"/>
              </a:rPr>
              <a:t>Tervek - Specifikáció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3" name="Ábra 2">
            <a:extLst>
              <a:ext uri="{FF2B5EF4-FFF2-40B4-BE49-F238E27FC236}">
                <a16:creationId xmlns:a16="http://schemas.microsoft.com/office/drawing/2014/main" id="{32F558A3-E709-4A89-8982-C871AD275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296" y="2941201"/>
            <a:ext cx="5895399" cy="487799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E4BB7FAA-DA85-4AAF-8A65-E8ADD28974D3}"/>
              </a:ext>
            </a:extLst>
          </p:cNvPr>
          <p:cNvSpPr/>
          <p:nvPr/>
        </p:nvSpPr>
        <p:spPr>
          <a:xfrm>
            <a:off x="750966" y="2891118"/>
            <a:ext cx="4823280" cy="20914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Adhéziós módosító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Tömeg módosító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„</a:t>
            </a:r>
            <a:r>
              <a:rPr lang="hu-HU" spc="-1" dirty="0" err="1">
                <a:solidFill>
                  <a:schemeClr val="bg1"/>
                </a:solidFill>
                <a:latin typeface="Arial"/>
                <a:ea typeface="DejaVu Sans"/>
              </a:rPr>
              <a:t>Act</a:t>
            </a: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” módosító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Osztódási módosító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T bemeneti paraméter</a:t>
            </a:r>
          </a:p>
        </p:txBody>
      </p:sp>
    </p:spTree>
    <p:extLst>
      <p:ext uri="{BB962C8B-B14F-4D97-AF65-F5344CB8AC3E}">
        <p14:creationId xmlns:p14="http://schemas.microsoft.com/office/powerpoint/2010/main" val="148515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 dirty="0">
                <a:solidFill>
                  <a:schemeClr val="bg1"/>
                </a:solidFill>
                <a:latin typeface="Arial"/>
                <a:ea typeface="Microsoft YaHei"/>
              </a:rPr>
              <a:t>Tervek - Specifikáció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B7C46152-C281-48FF-9ECF-58541A08158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8" y="1576060"/>
            <a:ext cx="4819876" cy="4822429"/>
          </a:xfrm>
          <a:prstGeom prst="rect">
            <a:avLst/>
          </a:prstGeom>
        </p:spPr>
      </p:pic>
      <p:grpSp>
        <p:nvGrpSpPr>
          <p:cNvPr id="6" name="Group 10610">
            <a:extLst>
              <a:ext uri="{FF2B5EF4-FFF2-40B4-BE49-F238E27FC236}">
                <a16:creationId xmlns:a16="http://schemas.microsoft.com/office/drawing/2014/main" id="{AB61FA03-77DB-45AF-9EAC-DDE4C78424DB}"/>
              </a:ext>
            </a:extLst>
          </p:cNvPr>
          <p:cNvGrpSpPr/>
          <p:nvPr/>
        </p:nvGrpSpPr>
        <p:grpSpPr>
          <a:xfrm>
            <a:off x="6747030" y="1271049"/>
            <a:ext cx="4699366" cy="5127440"/>
            <a:chOff x="-1" y="-1"/>
            <a:chExt cx="3226003" cy="4045305"/>
          </a:xfrm>
        </p:grpSpPr>
        <p:sp>
          <p:nvSpPr>
            <p:cNvPr id="8" name="Rectangle 1234">
              <a:extLst>
                <a:ext uri="{FF2B5EF4-FFF2-40B4-BE49-F238E27FC236}">
                  <a16:creationId xmlns:a16="http://schemas.microsoft.com/office/drawing/2014/main" id="{C9F61A7F-2B4D-4135-8CD2-793D7A004AB4}"/>
                </a:ext>
              </a:extLst>
            </p:cNvPr>
            <p:cNvSpPr/>
            <p:nvPr/>
          </p:nvSpPr>
          <p:spPr>
            <a:xfrm>
              <a:off x="1347216" y="2835648"/>
              <a:ext cx="202700" cy="1843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hu-HU" sz="1200" kern="150">
                  <a:effectLst/>
                  <a:latin typeface="Times New Roman" panose="02020603050405020304" pitchFamily="18" charset="0"/>
                  <a:ea typeface="NSimSun" panose="02010609030101010101" pitchFamily="49" charset="-122"/>
                  <a:cs typeface="Arial" panose="020B0604020202020204" pitchFamily="34" charset="0"/>
                </a:rPr>
                <a:t>13</a:t>
              </a:r>
            </a:p>
          </p:txBody>
        </p:sp>
        <p:pic>
          <p:nvPicPr>
            <p:cNvPr id="9" name="Picture 1241">
              <a:extLst>
                <a:ext uri="{FF2B5EF4-FFF2-40B4-BE49-F238E27FC236}">
                  <a16:creationId xmlns:a16="http://schemas.microsoft.com/office/drawing/2014/main" id="{D1D4CAD0-398F-49AD-994A-50EAB2EBF1C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3226003" cy="4045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822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Eszközök kiválasztása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936000" y="1584000"/>
            <a:ext cx="3239280" cy="12296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C++, </a:t>
            </a: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OpenCL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QT </a:t>
            </a: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framework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Git</a:t>
            </a: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, </a:t>
            </a: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Github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2" name="Kép 141"/>
          <p:cNvPicPr/>
          <p:nvPr/>
        </p:nvPicPr>
        <p:blipFill>
          <a:blip r:embed="rId2"/>
          <a:stretch/>
        </p:blipFill>
        <p:spPr>
          <a:xfrm>
            <a:off x="9083520" y="1026720"/>
            <a:ext cx="2219760" cy="2500560"/>
          </a:xfrm>
          <a:prstGeom prst="rect">
            <a:avLst/>
          </a:prstGeom>
          <a:ln>
            <a:noFill/>
          </a:ln>
        </p:spPr>
      </p:pic>
      <p:pic>
        <p:nvPicPr>
          <p:cNvPr id="143" name="Kép 142"/>
          <p:cNvPicPr/>
          <p:nvPr/>
        </p:nvPicPr>
        <p:blipFill>
          <a:blip r:embed="rId3"/>
          <a:stretch/>
        </p:blipFill>
        <p:spPr>
          <a:xfrm>
            <a:off x="757325" y="2784960"/>
            <a:ext cx="7648200" cy="34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 dirty="0">
                <a:solidFill>
                  <a:schemeClr val="bg1"/>
                </a:solidFill>
                <a:latin typeface="Arial"/>
                <a:ea typeface="Microsoft YaHei"/>
              </a:rPr>
              <a:t>Eddigi eredményeim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055F619A-3485-427F-9CDE-CE32F713E44A}"/>
              </a:ext>
            </a:extLst>
          </p:cNvPr>
          <p:cNvSpPr/>
          <p:nvPr/>
        </p:nvSpPr>
        <p:spPr>
          <a:xfrm>
            <a:off x="697700" y="1710388"/>
            <a:ext cx="482328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7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</a:pPr>
            <a:r>
              <a:rPr lang="hu-HU" spc="-1" dirty="0" err="1">
                <a:solidFill>
                  <a:schemeClr val="bg1"/>
                </a:solidFill>
                <a:latin typeface="Arial"/>
                <a:ea typeface="DejaVu Sans"/>
              </a:rPr>
              <a:t>Ising</a:t>
            </a: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 modell megvalósítása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C35E3AE5-21C5-44AF-9AF0-88854294D684}"/>
              </a:ext>
            </a:extLst>
          </p:cNvPr>
          <p:cNvSpPr/>
          <p:nvPr/>
        </p:nvSpPr>
        <p:spPr>
          <a:xfrm>
            <a:off x="6654617" y="2864485"/>
            <a:ext cx="482328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7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Egy sejt növekedésének megvalósítása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E3BF2AE-2F32-4F0B-9138-1676A3037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0" y="2381866"/>
            <a:ext cx="5512137" cy="243893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36B72C71-A9D5-4201-9396-0D8E3CA8A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64" y="3625638"/>
            <a:ext cx="2773617" cy="27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4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spc="-1" dirty="0">
                <a:solidFill>
                  <a:schemeClr val="bg1"/>
                </a:solidFill>
                <a:latin typeface="Arial"/>
                <a:ea typeface="Microsoft YaHei"/>
              </a:rPr>
              <a:t>További tervek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AF65149B-4D9D-42B9-8EBD-5A1062F37BED}"/>
              </a:ext>
            </a:extLst>
          </p:cNvPr>
          <p:cNvSpPr/>
          <p:nvPr/>
        </p:nvSpPr>
        <p:spPr>
          <a:xfrm>
            <a:off x="493513" y="1657122"/>
            <a:ext cx="4823280" cy="13527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Szekvenciális futás miatt a modell lassú, ezért párhuzamosítani kell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Párhuzamosítás hasonlít a Szimulált Lehűlés párhuzamos megvalósításához</a:t>
            </a: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365E70F9-96C0-4BB6-9483-6889931A9E16}"/>
              </a:ext>
            </a:extLst>
          </p:cNvPr>
          <p:cNvSpPr/>
          <p:nvPr/>
        </p:nvSpPr>
        <p:spPr>
          <a:xfrm>
            <a:off x="3131660" y="3505157"/>
            <a:ext cx="4823280" cy="1660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Felhasználói interfész tovább fejlesztése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Szimulációs statisztikák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Bemeneti paraméterek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Össze hasonlítás egy másik kísérlettel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35464843-3978-40A1-BA49-3A6136D700DB}"/>
              </a:ext>
            </a:extLst>
          </p:cNvPr>
          <p:cNvSpPr/>
          <p:nvPr/>
        </p:nvSpPr>
        <p:spPr>
          <a:xfrm>
            <a:off x="6719718" y="1780233"/>
            <a:ext cx="4823280" cy="7987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Több módosító implementálása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  <a:ea typeface="DejaVu Sans"/>
              </a:rPr>
              <a:t>Újabb sejtfunkciók lefedése</a:t>
            </a:r>
          </a:p>
        </p:txBody>
      </p:sp>
    </p:spTree>
    <p:extLst>
      <p:ext uri="{BB962C8B-B14F-4D97-AF65-F5344CB8AC3E}">
        <p14:creationId xmlns:p14="http://schemas.microsoft.com/office/powerpoint/2010/main" val="1833528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088000" y="3022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Köszönöm a figyelmet!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Kép 118"/>
          <p:cNvPicPr/>
          <p:nvPr/>
        </p:nvPicPr>
        <p:blipFill>
          <a:blip r:embed="rId2"/>
          <a:stretch/>
        </p:blipFill>
        <p:spPr>
          <a:xfrm>
            <a:off x="5907960" y="479160"/>
            <a:ext cx="5395320" cy="283212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547560" y="3672000"/>
            <a:ext cx="10971720" cy="189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spc="-1" dirty="0">
                <a:solidFill>
                  <a:srgbClr val="FFFFFF"/>
                </a:solidFill>
                <a:latin typeface="Calibri"/>
                <a:ea typeface="DejaVu Sans"/>
              </a:rPr>
              <a:t>Életünk l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egapróbb építőelemei a sejtek</a:t>
            </a:r>
            <a:endParaRPr lang="hu-HU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Ezért működésük megértése fontos</a:t>
            </a:r>
            <a:endParaRPr lang="hu-HU" sz="2800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Számítógéppel való szimulációjuk segítheti ezt</a:t>
            </a:r>
            <a:endParaRPr lang="hu-HU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Biológiai háttér – Sejt felépítése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936000" y="1800000"/>
            <a:ext cx="4175280" cy="203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Eukarióta és Prokarióta</a:t>
            </a: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Sejtmag</a:t>
            </a: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Sejtmembrán</a:t>
            </a: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Sejtszervecskék</a:t>
            </a: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Sejtplazma</a:t>
            </a: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Kép 2" descr="A képen térkép látható&#10;&#10;Automatikusan generált leírás">
            <a:extLst>
              <a:ext uri="{FF2B5EF4-FFF2-40B4-BE49-F238E27FC236}">
                <a16:creationId xmlns:a16="http://schemas.microsoft.com/office/drawing/2014/main" id="{789ECE78-CBC8-4E19-8215-76B33C93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80" y="1140347"/>
            <a:ext cx="6278382" cy="5142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Biológiai háttér – Sejt funkciók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272000" y="1512000"/>
            <a:ext cx="3527280" cy="203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Sejtciklus</a:t>
            </a:r>
            <a:endParaRPr lang="hu-HU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Sejtosztódás</a:t>
            </a:r>
            <a:endParaRPr lang="hu-HU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Sejthalál</a:t>
            </a:r>
            <a:endParaRPr lang="hu-HU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Sejtkommunikáció</a:t>
            </a:r>
            <a:endParaRPr lang="hu-HU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Sejtmozgás</a:t>
            </a:r>
            <a:endParaRPr lang="hu-HU" sz="1800" b="0" strike="noStrike" spc="-1">
              <a:latin typeface="Arial"/>
            </a:endParaRPr>
          </a:p>
        </p:txBody>
      </p:sp>
      <p:pic>
        <p:nvPicPr>
          <p:cNvPr id="126" name="Kép 125"/>
          <p:cNvPicPr/>
          <p:nvPr/>
        </p:nvPicPr>
        <p:blipFill>
          <a:blip r:embed="rId2"/>
          <a:stretch/>
        </p:blipFill>
        <p:spPr>
          <a:xfrm>
            <a:off x="549360" y="1656000"/>
            <a:ext cx="5713920" cy="323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Létező megoldások bemutatás</a:t>
            </a:r>
            <a:endParaRPr lang="hu-H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002000" y="1447221"/>
            <a:ext cx="439128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PhysiCell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648000" y="1872000"/>
            <a:ext cx="4895280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Ágens alapú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BioFVM</a:t>
            </a: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a környezet szimulációja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Nehéz új szimuláció beállítása, sok tudást igényel, mivel nincs felhasználói interfésze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Tud exportálni </a:t>
            </a: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Mathlab</a:t>
            </a: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vagy XML fájlt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35" name="Kép 134"/>
          <p:cNvPicPr/>
          <p:nvPr/>
        </p:nvPicPr>
        <p:blipFill>
          <a:blip r:embed="rId2"/>
          <a:stretch/>
        </p:blipFill>
        <p:spPr>
          <a:xfrm>
            <a:off x="5832000" y="2199600"/>
            <a:ext cx="5561280" cy="312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>
                <a:solidFill>
                  <a:schemeClr val="bg1"/>
                </a:solidFill>
                <a:latin typeface="Arial"/>
                <a:ea typeface="DejaVu Sans"/>
              </a:rPr>
              <a:t>Létező megoldások bemutatás</a:t>
            </a:r>
            <a:endParaRPr lang="hu-HU" sz="3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2088000" y="1525680"/>
            <a:ext cx="439128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CellSim3D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5904000" y="2808000"/>
            <a:ext cx="4895280" cy="26454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Egyetemek összefogásával készült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CUDA segítségével párhuzamosított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Fizikai tulajdonságok inkább, mekkora helyét, milyen pozíciót?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Blender</a:t>
            </a: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Export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Csak CUDA miatt nehéz alkalmazni,  sok kérdésre nem ad választ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39" name="Kép 138"/>
          <p:cNvPicPr/>
          <p:nvPr/>
        </p:nvPicPr>
        <p:blipFill>
          <a:blip r:embed="rId2"/>
          <a:stretch/>
        </p:blipFill>
        <p:spPr>
          <a:xfrm>
            <a:off x="270360" y="2376000"/>
            <a:ext cx="5560920" cy="312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>
                <a:solidFill>
                  <a:schemeClr val="bg1"/>
                </a:solidFill>
                <a:latin typeface="Arial"/>
                <a:ea typeface="DejaVu Sans"/>
              </a:rPr>
              <a:t>Létező megoldások bemutatás</a:t>
            </a:r>
            <a:endParaRPr lang="hu-HU" sz="3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6952963" y="1706137"/>
            <a:ext cx="43912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Chaste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: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Cancer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,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Heart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 and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Soft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Tissue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Environment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799339" y="2994431"/>
            <a:ext cx="4895280" cy="26454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Rákos megbetegedések kutatására jött létre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chemeClr val="bg1"/>
                </a:solidFill>
                <a:latin typeface="Arial"/>
              </a:rPr>
              <a:t>Képes HPC környezetben is működni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</a:rPr>
              <a:t>Tüdő, szív és egyéb szervek oxigén ellátását kutatja rákos elváltozások esetén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 err="1">
                <a:solidFill>
                  <a:schemeClr val="bg1"/>
                </a:solidFill>
                <a:latin typeface="Arial"/>
              </a:rPr>
              <a:t>Opensource</a:t>
            </a:r>
            <a:r>
              <a:rPr lang="hu-HU" sz="1800" b="0" strike="noStrike" spc="-1" dirty="0">
                <a:solidFill>
                  <a:schemeClr val="bg1"/>
                </a:solidFill>
                <a:latin typeface="Arial"/>
              </a:rPr>
              <a:t>, tehát fejleszthető, viszont nincs interfész, ezért nehezen használható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chemeClr val="bg1"/>
                </a:solidFill>
                <a:latin typeface="Arial"/>
              </a:rPr>
              <a:t>Több modellt is implementál</a:t>
            </a:r>
            <a:endParaRPr lang="hu-HU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DE0CBF8-63E9-4CF4-8B05-598293DC2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72644"/>
            <a:ext cx="5619511" cy="20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355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Létező megoldások bemutatás</a:t>
            </a:r>
            <a:endParaRPr lang="hu-HU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224000" y="1368000"/>
            <a:ext cx="4391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Cellular Potts modell</a:t>
            </a: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Kép 128"/>
          <p:cNvPicPr/>
          <p:nvPr/>
        </p:nvPicPr>
        <p:blipFill>
          <a:blip r:embed="rId2"/>
          <a:stretch/>
        </p:blipFill>
        <p:spPr>
          <a:xfrm>
            <a:off x="1080000" y="2016000"/>
            <a:ext cx="3648960" cy="364896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5867511" y="2085134"/>
            <a:ext cx="4895280" cy="2214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Általános modell sejtek reprezentálására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Számos létező megoldás használja (CompuCell3D, </a:t>
            </a:r>
            <a:r>
              <a:rPr lang="hu-HU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Morpheus</a:t>
            </a:r>
            <a:r>
              <a:rPr lang="hu-HU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)</a:t>
            </a:r>
            <a:endParaRPr lang="hu-HU" sz="18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Hálórendszer</a:t>
            </a:r>
            <a:r>
              <a:rPr lang="hu-HU" spc="-1" dirty="0">
                <a:solidFill>
                  <a:srgbClr val="FFFFFF"/>
                </a:solidFill>
                <a:latin typeface="Arial"/>
                <a:ea typeface="DejaVu Sans"/>
              </a:rPr>
              <a:t> az alapja</a:t>
            </a:r>
            <a:endParaRPr lang="hu-HU" sz="1800" b="0" strike="noStrike" spc="-1" dirty="0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rgbClr val="FFFFFF"/>
                </a:solidFill>
                <a:latin typeface="Arial"/>
              </a:rPr>
              <a:t>Nagy tereknél hosszú a futásidő, de párhuzamosítással ez megoldható</a:t>
            </a:r>
            <a:endParaRPr lang="hu-HU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u-HU" sz="3200" spc="-1" dirty="0">
                <a:solidFill>
                  <a:srgbClr val="FFFFFF"/>
                </a:solidFill>
                <a:latin typeface="Arial"/>
              </a:rPr>
              <a:t>Megállapítások</a:t>
            </a:r>
            <a:endParaRPr lang="hu-HU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127464" y="1694517"/>
            <a:ext cx="5924461" cy="2799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rgbClr val="FFFFFF"/>
                </a:solidFill>
                <a:latin typeface="Arial"/>
              </a:rPr>
              <a:t>Sokfajta létező megoldás van</a:t>
            </a:r>
            <a:r>
              <a:rPr lang="hu-HU" spc="-1" dirty="0">
                <a:solidFill>
                  <a:srgbClr val="FFFFFF"/>
                </a:solidFill>
                <a:latin typeface="Arial"/>
              </a:rPr>
              <a:t>, de két csoportba lehet őket sorolni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 dirty="0">
                <a:solidFill>
                  <a:srgbClr val="FFFFFF"/>
                </a:solidFill>
                <a:latin typeface="Arial"/>
              </a:rPr>
              <a:t>Ágens alapú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rgbClr val="FFFFFF"/>
                </a:solidFill>
                <a:latin typeface="Arial"/>
              </a:rPr>
              <a:t>Modell alapú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rgbClr val="FFFFFF"/>
                </a:solidFill>
                <a:latin typeface="Arial"/>
              </a:rPr>
              <a:t>Ágens alapú pontos , de nagyon nehéz implementálni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rgbClr val="FFFFFF"/>
                </a:solidFill>
                <a:latin typeface="Arial"/>
              </a:rPr>
              <a:t>Modell alapút egyszerűbb , de viszont lassú tud lenni</a:t>
            </a: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pc="-1" dirty="0">
                <a:solidFill>
                  <a:srgbClr val="FFFFFF"/>
                </a:solidFill>
                <a:latin typeface="Arial"/>
              </a:rPr>
              <a:t>Én modell alapút választom</a:t>
            </a:r>
          </a:p>
        </p:txBody>
      </p:sp>
    </p:spTree>
    <p:extLst>
      <p:ext uri="{BB962C8B-B14F-4D97-AF65-F5344CB8AC3E}">
        <p14:creationId xmlns:p14="http://schemas.microsoft.com/office/powerpoint/2010/main" val="2715815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</TotalTime>
  <Words>357</Words>
  <Application>Microsoft Office PowerPoint</Application>
  <PresentationFormat>Szélesvásznú</PresentationFormat>
  <Paragraphs>87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3</vt:i4>
      </vt:variant>
      <vt:variant>
        <vt:lpstr>Diacímek</vt:lpstr>
      </vt:variant>
      <vt:variant>
        <vt:i4>17</vt:i4>
      </vt:variant>
    </vt:vector>
  </HeadingPairs>
  <TitlesOfParts>
    <vt:vector size="26" baseType="lpstr">
      <vt:lpstr>Arial</vt:lpstr>
      <vt:lpstr>Calibri</vt:lpstr>
      <vt:lpstr>Open Sans</vt:lpstr>
      <vt:lpstr>Symbol</vt:lpstr>
      <vt:lpstr>Times New Roman</vt:lpstr>
      <vt:lpstr>Wingdings</vt:lpstr>
      <vt:lpstr>Office Theme</vt:lpstr>
      <vt:lpstr>Office Theme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dc:description/>
  <cp:lastModifiedBy>Lex Tamás József</cp:lastModifiedBy>
  <cp:revision>202</cp:revision>
  <cp:lastPrinted>2019-02-21T16:25:53Z</cp:lastPrinted>
  <dcterms:created xsi:type="dcterms:W3CDTF">2019-01-21T14:36:44Z</dcterms:created>
  <dcterms:modified xsi:type="dcterms:W3CDTF">2021-08-30T07:35:25Z</dcterms:modified>
  <dc:language>hu-HU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Szélesvásznú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